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7" r:id="rId2"/>
    <p:sldId id="278" r:id="rId3"/>
    <p:sldId id="279" r:id="rId4"/>
    <p:sldId id="283" r:id="rId5"/>
    <p:sldId id="257" r:id="rId6"/>
    <p:sldId id="258" r:id="rId7"/>
    <p:sldId id="259" r:id="rId8"/>
    <p:sldId id="260" r:id="rId9"/>
    <p:sldId id="281" r:id="rId10"/>
    <p:sldId id="280" r:id="rId11"/>
    <p:sldId id="282"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93233"/>
  </p:normalViewPr>
  <p:slideViewPr>
    <p:cSldViewPr snapToGrid="0" snapToObjects="1">
      <p:cViewPr varScale="1">
        <p:scale>
          <a:sx n="61" d="100"/>
          <a:sy n="61" d="100"/>
        </p:scale>
        <p:origin x="3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AE39E-E1A8-4F4B-94AE-58C67976CA09}" type="doc">
      <dgm:prSet loTypeId="urn:microsoft.com/office/officeart/2005/8/layout/hProcess9" loCatId="process" qsTypeId="urn:microsoft.com/office/officeart/2005/8/quickstyle/simple4" qsCatId="simple" csTypeId="urn:microsoft.com/office/officeart/2005/8/colors/accent0_3" csCatId="mainScheme" phldr="1"/>
      <dgm:spPr/>
      <dgm:t>
        <a:bodyPr/>
        <a:lstStyle/>
        <a:p>
          <a:endParaRPr lang="es-ES_tradnl"/>
        </a:p>
      </dgm:t>
    </dgm:pt>
    <dgm:pt modelId="{B28B14E1-FF5D-B24F-9C0C-A0B60C7DBA95}">
      <dgm:prSet custT="1"/>
      <dgm:spPr>
        <a:solidFill>
          <a:srgbClr val="FB6F06"/>
        </a:solidFill>
      </dgm:spPr>
      <dgm:t>
        <a:bodyPr/>
        <a:lstStyle/>
        <a:p>
          <a:pPr rtl="0"/>
          <a:r>
            <a:rPr lang="es-ES_tradnl" sz="2400" dirty="0" smtClean="0"/>
            <a:t>Crear un API </a:t>
          </a:r>
          <a:r>
            <a:rPr lang="es-ES_tradnl" sz="2400" dirty="0" err="1" smtClean="0"/>
            <a:t>Definition</a:t>
          </a:r>
          <a:endParaRPr lang="es-ES_tradnl" sz="2400" dirty="0"/>
        </a:p>
      </dgm:t>
    </dgm:pt>
    <dgm:pt modelId="{E208537B-766B-8D48-90CD-5C53C4B56216}" type="parTrans" cxnId="{54EFFC43-6B26-0E46-8F33-B61950285FC4}">
      <dgm:prSet/>
      <dgm:spPr/>
      <dgm:t>
        <a:bodyPr/>
        <a:lstStyle/>
        <a:p>
          <a:endParaRPr lang="es-ES_tradnl" sz="1800"/>
        </a:p>
      </dgm:t>
    </dgm:pt>
    <dgm:pt modelId="{677366EA-F21D-1E4C-9A2F-FB9D924ACFD9}" type="sibTrans" cxnId="{54EFFC43-6B26-0E46-8F33-B61950285FC4}">
      <dgm:prSet/>
      <dgm:spPr/>
      <dgm:t>
        <a:bodyPr/>
        <a:lstStyle/>
        <a:p>
          <a:endParaRPr lang="es-ES_tradnl" sz="1800"/>
        </a:p>
      </dgm:t>
    </dgm:pt>
    <dgm:pt modelId="{4EDB7943-B7D8-DF42-9037-298443F16723}">
      <dgm:prSet custT="1"/>
      <dgm:spPr>
        <a:solidFill>
          <a:srgbClr val="18761D"/>
        </a:solidFill>
      </dgm:spPr>
      <dgm:t>
        <a:bodyPr/>
        <a:lstStyle/>
        <a:p>
          <a:pPr rtl="0"/>
          <a:r>
            <a:rPr lang="es-ES_tradnl" sz="2400" smtClean="0"/>
            <a:t>Crear el proyecto de Binding</a:t>
          </a:r>
          <a:endParaRPr lang="es-ES_tradnl" sz="2400"/>
        </a:p>
      </dgm:t>
    </dgm:pt>
    <dgm:pt modelId="{3656D300-5FB3-C446-B4A9-F77BB4D52DC4}" type="parTrans" cxnId="{F39EB39C-9DE0-E04E-95CF-9169C92C218C}">
      <dgm:prSet/>
      <dgm:spPr/>
      <dgm:t>
        <a:bodyPr/>
        <a:lstStyle/>
        <a:p>
          <a:endParaRPr lang="es-ES_tradnl" sz="1800"/>
        </a:p>
      </dgm:t>
    </dgm:pt>
    <dgm:pt modelId="{3A9637FE-1A15-1647-A0C3-144375B6E3BB}" type="sibTrans" cxnId="{F39EB39C-9DE0-E04E-95CF-9169C92C218C}">
      <dgm:prSet/>
      <dgm:spPr/>
      <dgm:t>
        <a:bodyPr/>
        <a:lstStyle/>
        <a:p>
          <a:endParaRPr lang="es-ES_tradnl" sz="1800"/>
        </a:p>
      </dgm:t>
    </dgm:pt>
    <dgm:pt modelId="{5826B4AB-0227-6140-A1C8-7F57E3DB8B16}">
      <dgm:prSet custT="1"/>
      <dgm:spPr>
        <a:solidFill>
          <a:srgbClr val="C00000"/>
        </a:solidFill>
      </dgm:spPr>
      <dgm:t>
        <a:bodyPr/>
        <a:lstStyle/>
        <a:p>
          <a:pPr rtl="0"/>
          <a:r>
            <a:rPr lang="es-ES_tradnl" sz="2400" smtClean="0"/>
            <a:t>Utilizar el resultado del proyecto de binding en nuestras apps</a:t>
          </a:r>
          <a:endParaRPr lang="es-ES_tradnl" sz="2400"/>
        </a:p>
      </dgm:t>
    </dgm:pt>
    <dgm:pt modelId="{DE1A8442-12A8-2548-9E72-AFDC6BDA4824}" type="parTrans" cxnId="{B8AD64EB-CA11-7146-AD13-CA25F03BC986}">
      <dgm:prSet/>
      <dgm:spPr/>
      <dgm:t>
        <a:bodyPr/>
        <a:lstStyle/>
        <a:p>
          <a:endParaRPr lang="es-ES_tradnl" sz="1800"/>
        </a:p>
      </dgm:t>
    </dgm:pt>
    <dgm:pt modelId="{141196D0-3471-C148-925A-BC2363115095}" type="sibTrans" cxnId="{B8AD64EB-CA11-7146-AD13-CA25F03BC986}">
      <dgm:prSet/>
      <dgm:spPr/>
      <dgm:t>
        <a:bodyPr/>
        <a:lstStyle/>
        <a:p>
          <a:endParaRPr lang="es-ES_tradnl" sz="1800"/>
        </a:p>
      </dgm:t>
    </dgm:pt>
    <dgm:pt modelId="{7E59BA06-9C60-0446-9280-6909E2C7F692}" type="pres">
      <dgm:prSet presAssocID="{4A5AE39E-E1A8-4F4B-94AE-58C67976CA09}" presName="CompostProcess" presStyleCnt="0">
        <dgm:presLayoutVars>
          <dgm:dir/>
          <dgm:resizeHandles val="exact"/>
        </dgm:presLayoutVars>
      </dgm:prSet>
      <dgm:spPr/>
      <dgm:t>
        <a:bodyPr/>
        <a:lstStyle/>
        <a:p>
          <a:endParaRPr lang="es-ES_tradnl"/>
        </a:p>
      </dgm:t>
    </dgm:pt>
    <dgm:pt modelId="{5AF766FE-D787-AA4E-9659-D5CDE078089B}" type="pres">
      <dgm:prSet presAssocID="{4A5AE39E-E1A8-4F4B-94AE-58C67976CA09}" presName="arrow" presStyleLbl="bgShp" presStyleIdx="0" presStyleCnt="1"/>
      <dgm:spPr>
        <a:solidFill>
          <a:srgbClr val="8416A8"/>
        </a:solidFill>
      </dgm:spPr>
    </dgm:pt>
    <dgm:pt modelId="{A9ECC2E2-277A-544F-85E9-6083FD47C01D}" type="pres">
      <dgm:prSet presAssocID="{4A5AE39E-E1A8-4F4B-94AE-58C67976CA09}" presName="linearProcess" presStyleCnt="0"/>
      <dgm:spPr/>
    </dgm:pt>
    <dgm:pt modelId="{0051B8A8-FCDD-C84A-A547-A8C612C53E4A}" type="pres">
      <dgm:prSet presAssocID="{B28B14E1-FF5D-B24F-9C0C-A0B60C7DBA95}" presName="textNode" presStyleLbl="node1" presStyleIdx="0" presStyleCnt="3">
        <dgm:presLayoutVars>
          <dgm:bulletEnabled val="1"/>
        </dgm:presLayoutVars>
      </dgm:prSet>
      <dgm:spPr/>
      <dgm:t>
        <a:bodyPr/>
        <a:lstStyle/>
        <a:p>
          <a:endParaRPr lang="es-ES_tradnl"/>
        </a:p>
      </dgm:t>
    </dgm:pt>
    <dgm:pt modelId="{88200C40-FE48-AF4E-9A06-02AC87705218}" type="pres">
      <dgm:prSet presAssocID="{677366EA-F21D-1E4C-9A2F-FB9D924ACFD9}" presName="sibTrans" presStyleCnt="0"/>
      <dgm:spPr/>
    </dgm:pt>
    <dgm:pt modelId="{77668A09-1441-2545-A974-FEA1C89887E6}" type="pres">
      <dgm:prSet presAssocID="{4EDB7943-B7D8-DF42-9037-298443F16723}" presName="textNode" presStyleLbl="node1" presStyleIdx="1" presStyleCnt="3">
        <dgm:presLayoutVars>
          <dgm:bulletEnabled val="1"/>
        </dgm:presLayoutVars>
      </dgm:prSet>
      <dgm:spPr/>
      <dgm:t>
        <a:bodyPr/>
        <a:lstStyle/>
        <a:p>
          <a:endParaRPr lang="es-ES_tradnl"/>
        </a:p>
      </dgm:t>
    </dgm:pt>
    <dgm:pt modelId="{0BA69D95-E2D8-E648-B8CC-F369BA10F2FB}" type="pres">
      <dgm:prSet presAssocID="{3A9637FE-1A15-1647-A0C3-144375B6E3BB}" presName="sibTrans" presStyleCnt="0"/>
      <dgm:spPr/>
    </dgm:pt>
    <dgm:pt modelId="{BF786F2D-6E7F-A54C-B379-C15270B9E5C4}" type="pres">
      <dgm:prSet presAssocID="{5826B4AB-0227-6140-A1C8-7F57E3DB8B16}" presName="textNode" presStyleLbl="node1" presStyleIdx="2" presStyleCnt="3">
        <dgm:presLayoutVars>
          <dgm:bulletEnabled val="1"/>
        </dgm:presLayoutVars>
      </dgm:prSet>
      <dgm:spPr/>
      <dgm:t>
        <a:bodyPr/>
        <a:lstStyle/>
        <a:p>
          <a:endParaRPr lang="es-ES_tradnl"/>
        </a:p>
      </dgm:t>
    </dgm:pt>
  </dgm:ptLst>
  <dgm:cxnLst>
    <dgm:cxn modelId="{F39EB39C-9DE0-E04E-95CF-9169C92C218C}" srcId="{4A5AE39E-E1A8-4F4B-94AE-58C67976CA09}" destId="{4EDB7943-B7D8-DF42-9037-298443F16723}" srcOrd="1" destOrd="0" parTransId="{3656D300-5FB3-C446-B4A9-F77BB4D52DC4}" sibTransId="{3A9637FE-1A15-1647-A0C3-144375B6E3BB}"/>
    <dgm:cxn modelId="{3DBB130A-699B-8D42-BBD7-DE1ED4CFCBE1}" type="presOf" srcId="{4A5AE39E-E1A8-4F4B-94AE-58C67976CA09}" destId="{7E59BA06-9C60-0446-9280-6909E2C7F692}" srcOrd="0" destOrd="0" presId="urn:microsoft.com/office/officeart/2005/8/layout/hProcess9"/>
    <dgm:cxn modelId="{DE140F6A-3434-374E-A704-10F6C2C2224A}" type="presOf" srcId="{B28B14E1-FF5D-B24F-9C0C-A0B60C7DBA95}" destId="{0051B8A8-FCDD-C84A-A547-A8C612C53E4A}" srcOrd="0" destOrd="0" presId="urn:microsoft.com/office/officeart/2005/8/layout/hProcess9"/>
    <dgm:cxn modelId="{907E3BC8-DE6C-BD43-92CA-3523ADA0A9D6}" type="presOf" srcId="{4EDB7943-B7D8-DF42-9037-298443F16723}" destId="{77668A09-1441-2545-A974-FEA1C89887E6}" srcOrd="0" destOrd="0" presId="urn:microsoft.com/office/officeart/2005/8/layout/hProcess9"/>
    <dgm:cxn modelId="{5BDAD965-D602-8642-9D4C-66686DB3AE04}" type="presOf" srcId="{5826B4AB-0227-6140-A1C8-7F57E3DB8B16}" destId="{BF786F2D-6E7F-A54C-B379-C15270B9E5C4}" srcOrd="0" destOrd="0" presId="urn:microsoft.com/office/officeart/2005/8/layout/hProcess9"/>
    <dgm:cxn modelId="{54EFFC43-6B26-0E46-8F33-B61950285FC4}" srcId="{4A5AE39E-E1A8-4F4B-94AE-58C67976CA09}" destId="{B28B14E1-FF5D-B24F-9C0C-A0B60C7DBA95}" srcOrd="0" destOrd="0" parTransId="{E208537B-766B-8D48-90CD-5C53C4B56216}" sibTransId="{677366EA-F21D-1E4C-9A2F-FB9D924ACFD9}"/>
    <dgm:cxn modelId="{B8AD64EB-CA11-7146-AD13-CA25F03BC986}" srcId="{4A5AE39E-E1A8-4F4B-94AE-58C67976CA09}" destId="{5826B4AB-0227-6140-A1C8-7F57E3DB8B16}" srcOrd="2" destOrd="0" parTransId="{DE1A8442-12A8-2548-9E72-AFDC6BDA4824}" sibTransId="{141196D0-3471-C148-925A-BC2363115095}"/>
    <dgm:cxn modelId="{E2A581FB-4F6A-564D-BA09-AC7C041A6F3F}" type="presParOf" srcId="{7E59BA06-9C60-0446-9280-6909E2C7F692}" destId="{5AF766FE-D787-AA4E-9659-D5CDE078089B}" srcOrd="0" destOrd="0" presId="urn:microsoft.com/office/officeart/2005/8/layout/hProcess9"/>
    <dgm:cxn modelId="{92F22347-31C9-8941-AA61-730B711CC6B4}" type="presParOf" srcId="{7E59BA06-9C60-0446-9280-6909E2C7F692}" destId="{A9ECC2E2-277A-544F-85E9-6083FD47C01D}" srcOrd="1" destOrd="0" presId="urn:microsoft.com/office/officeart/2005/8/layout/hProcess9"/>
    <dgm:cxn modelId="{9434F891-0E66-9146-B38A-95E51AF33EF7}" type="presParOf" srcId="{A9ECC2E2-277A-544F-85E9-6083FD47C01D}" destId="{0051B8A8-FCDD-C84A-A547-A8C612C53E4A}" srcOrd="0" destOrd="0" presId="urn:microsoft.com/office/officeart/2005/8/layout/hProcess9"/>
    <dgm:cxn modelId="{952E5760-3171-FF4E-8FF6-B8AD305CEE54}" type="presParOf" srcId="{A9ECC2E2-277A-544F-85E9-6083FD47C01D}" destId="{88200C40-FE48-AF4E-9A06-02AC87705218}" srcOrd="1" destOrd="0" presId="urn:microsoft.com/office/officeart/2005/8/layout/hProcess9"/>
    <dgm:cxn modelId="{BBE40112-FF54-FE42-95E4-1F07690D4579}" type="presParOf" srcId="{A9ECC2E2-277A-544F-85E9-6083FD47C01D}" destId="{77668A09-1441-2545-A974-FEA1C89887E6}" srcOrd="2" destOrd="0" presId="urn:microsoft.com/office/officeart/2005/8/layout/hProcess9"/>
    <dgm:cxn modelId="{4925F63D-B1B5-7A4B-9232-0305D8516CDD}" type="presParOf" srcId="{A9ECC2E2-277A-544F-85E9-6083FD47C01D}" destId="{0BA69D95-E2D8-E648-B8CC-F369BA10F2FB}" srcOrd="3" destOrd="0" presId="urn:microsoft.com/office/officeart/2005/8/layout/hProcess9"/>
    <dgm:cxn modelId="{CC60E452-2204-5C4E-8046-9920611B74E9}" type="presParOf" srcId="{A9ECC2E2-277A-544F-85E9-6083FD47C01D}" destId="{BF786F2D-6E7F-A54C-B379-C15270B9E5C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66FE-D787-AA4E-9659-D5CDE078089B}">
      <dsp:nvSpPr>
        <dsp:cNvPr id="0" name=""/>
        <dsp:cNvSpPr/>
      </dsp:nvSpPr>
      <dsp:spPr>
        <a:xfrm>
          <a:off x="837732" y="0"/>
          <a:ext cx="9494304" cy="4695945"/>
        </a:xfrm>
        <a:prstGeom prst="rightArrow">
          <a:avLst/>
        </a:prstGeom>
        <a:solidFill>
          <a:srgbClr val="8416A8"/>
        </a:solidFill>
        <a:ln>
          <a:noFill/>
        </a:ln>
        <a:effectLst/>
      </dsp:spPr>
      <dsp:style>
        <a:lnRef idx="0">
          <a:scrgbClr r="0" g="0" b="0"/>
        </a:lnRef>
        <a:fillRef idx="1">
          <a:scrgbClr r="0" g="0" b="0"/>
        </a:fillRef>
        <a:effectRef idx="2">
          <a:scrgbClr r="0" g="0" b="0"/>
        </a:effectRef>
        <a:fontRef idx="minor"/>
      </dsp:style>
    </dsp:sp>
    <dsp:sp modelId="{0051B8A8-FCDD-C84A-A547-A8C612C53E4A}">
      <dsp:nvSpPr>
        <dsp:cNvPr id="0" name=""/>
        <dsp:cNvSpPr/>
      </dsp:nvSpPr>
      <dsp:spPr>
        <a:xfrm>
          <a:off x="0" y="1408783"/>
          <a:ext cx="3350931" cy="1878378"/>
        </a:xfrm>
        <a:prstGeom prst="roundRect">
          <a:avLst/>
        </a:prstGeom>
        <a:solidFill>
          <a:srgbClr val="FB6F0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dirty="0" smtClean="0"/>
            <a:t>Crear un API </a:t>
          </a:r>
          <a:r>
            <a:rPr lang="es-ES_tradnl" sz="2400" kern="1200" dirty="0" err="1" smtClean="0"/>
            <a:t>Definition</a:t>
          </a:r>
          <a:endParaRPr lang="es-ES_tradnl" sz="2400" kern="1200" dirty="0"/>
        </a:p>
      </dsp:txBody>
      <dsp:txXfrm>
        <a:off x="91695" y="1500478"/>
        <a:ext cx="3167541" cy="1694988"/>
      </dsp:txXfrm>
    </dsp:sp>
    <dsp:sp modelId="{77668A09-1441-2545-A974-FEA1C89887E6}">
      <dsp:nvSpPr>
        <dsp:cNvPr id="0" name=""/>
        <dsp:cNvSpPr/>
      </dsp:nvSpPr>
      <dsp:spPr>
        <a:xfrm>
          <a:off x="3909419" y="1408783"/>
          <a:ext cx="3350931" cy="1878378"/>
        </a:xfrm>
        <a:prstGeom prst="roundRect">
          <a:avLst/>
        </a:prstGeom>
        <a:solidFill>
          <a:srgbClr val="18761D"/>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Crear el proyecto de Binding</a:t>
          </a:r>
          <a:endParaRPr lang="es-ES_tradnl" sz="2400" kern="1200"/>
        </a:p>
      </dsp:txBody>
      <dsp:txXfrm>
        <a:off x="4001114" y="1500478"/>
        <a:ext cx="3167541" cy="1694988"/>
      </dsp:txXfrm>
    </dsp:sp>
    <dsp:sp modelId="{BF786F2D-6E7F-A54C-B379-C15270B9E5C4}">
      <dsp:nvSpPr>
        <dsp:cNvPr id="0" name=""/>
        <dsp:cNvSpPr/>
      </dsp:nvSpPr>
      <dsp:spPr>
        <a:xfrm>
          <a:off x="7818839" y="1408783"/>
          <a:ext cx="3350931" cy="1878378"/>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s-ES_tradnl" sz="2400" kern="1200" smtClean="0"/>
            <a:t>Utilizar el resultado del proyecto de binding en nuestras apps</a:t>
          </a:r>
          <a:endParaRPr lang="es-ES_tradnl" sz="2400" kern="1200"/>
        </a:p>
      </dsp:txBody>
      <dsp:txXfrm>
        <a:off x="7910534" y="1500478"/>
        <a:ext cx="3167541" cy="16949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BF8E-9CF6-744F-8D10-FD3B1E90AF43}" type="datetimeFigureOut">
              <a:rPr lang="es-ES_tradnl" smtClean="0"/>
              <a:t>8/3/17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0AA6F-21AA-4E43-8863-A16BFD18C373}" type="slidenum">
              <a:rPr lang="es-ES_tradnl" smtClean="0"/>
              <a:t>‹#›</a:t>
            </a:fld>
            <a:endParaRPr lang="es-ES_tradnl"/>
          </a:p>
        </p:txBody>
      </p:sp>
    </p:spTree>
    <p:extLst>
      <p:ext uri="{BB962C8B-B14F-4D97-AF65-F5344CB8AC3E}">
        <p14:creationId xmlns:p14="http://schemas.microsoft.com/office/powerpoint/2010/main" val="5512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B090AA6F-21AA-4E43-8863-A16BFD18C373}" type="slidenum">
              <a:rPr lang="es-ES_tradnl" smtClean="0"/>
              <a:t>12</a:t>
            </a:fld>
            <a:endParaRPr lang="es-ES_tradnl"/>
          </a:p>
        </p:txBody>
      </p:sp>
    </p:spTree>
    <p:extLst>
      <p:ext uri="{BB962C8B-B14F-4D97-AF65-F5344CB8AC3E}">
        <p14:creationId xmlns:p14="http://schemas.microsoft.com/office/powerpoint/2010/main" val="78791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958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51576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8735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14228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56917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14487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ES_trad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725418-B25F-D043-B906-B06BEDACD125}"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46911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063976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ES_trad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Date Placeholder 6"/>
          <p:cNvSpPr>
            <a:spLocks noGrp="1"/>
          </p:cNvSpPr>
          <p:nvPr>
            <p:ph type="dt" sz="half" idx="10"/>
          </p:nvPr>
        </p:nvSpPr>
        <p:spPr/>
        <p:txBody>
          <a:bodyPr/>
          <a:lstStyle/>
          <a:p>
            <a:fld id="{30725418-B25F-D043-B906-B06BEDACD125}"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702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Date Placeholder 2"/>
          <p:cNvSpPr>
            <a:spLocks noGrp="1"/>
          </p:cNvSpPr>
          <p:nvPr>
            <p:ph type="dt" sz="half" idx="10"/>
          </p:nvPr>
        </p:nvSpPr>
        <p:spPr/>
        <p:txBody>
          <a:bodyPr/>
          <a:lstStyle/>
          <a:p>
            <a:fld id="{30725418-B25F-D043-B906-B06BEDACD125}"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203050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25418-B25F-D043-B906-B06BEDACD125}"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95980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724004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S_trad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725418-B25F-D043-B906-B06BEDACD125}"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7542A3-E638-5E45-8E60-48B91AFBE095}" type="slidenum">
              <a:rPr lang="en-US" smtClean="0"/>
              <a:t>‹#›</a:t>
            </a:fld>
            <a:endParaRPr lang="en-US"/>
          </a:p>
        </p:txBody>
      </p:sp>
    </p:spTree>
    <p:extLst>
      <p:ext uri="{BB962C8B-B14F-4D97-AF65-F5344CB8AC3E}">
        <p14:creationId xmlns:p14="http://schemas.microsoft.com/office/powerpoint/2010/main" val="1501190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25418-B25F-D043-B906-B06BEDACD125}"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42A3-E638-5E45-8E60-48B91AFBE095}" type="slidenum">
              <a:rPr lang="en-US" smtClean="0"/>
              <a:t>‹#›</a:t>
            </a:fld>
            <a:endParaRPr lang="en-US"/>
          </a:p>
        </p:txBody>
      </p:sp>
    </p:spTree>
    <p:extLst>
      <p:ext uri="{BB962C8B-B14F-4D97-AF65-F5344CB8AC3E}">
        <p14:creationId xmlns:p14="http://schemas.microsoft.com/office/powerpoint/2010/main" val="1197009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berto@humbertojaimes.net" TargetMode="External"/><Relationship Id="rId4" Type="http://schemas.openxmlformats.org/officeDocument/2006/relationships/image" Target="../media/image2.em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12.xml"/><Relationship Id="rId2" Type="http://schemas.openxmlformats.org/officeDocument/2006/relationships/hyperlink" Target="mailto:alejandro@alejandroruizvarela.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QRnze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hyperlink" Target="https://developer.xamarin.com/guides/cross-platform/macios/bind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alejandro@alejandroruizvarela.com" TargetMode="External"/><Relationship Id="rId4" Type="http://schemas.openxmlformats.org/officeDocument/2006/relationships/hyperlink" Target="mailto:humberto@humbertojaimes.net" TargetMode="External"/><Relationship Id="rId5" Type="http://schemas.openxmlformats.org/officeDocument/2006/relationships/hyperlink" Target="http://alejandroruizvarela.blogspot.com/" TargetMode="External"/><Relationship Id="rId6" Type="http://schemas.openxmlformats.org/officeDocument/2006/relationships/hyperlink" Target="http://hjr.com.mx/"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Alejandro Ruiz </a:t>
            </a:r>
            <a:r>
              <a:rPr lang="mr-IN" dirty="0" smtClean="0"/>
              <a:t>–</a:t>
            </a:r>
            <a:r>
              <a:rPr lang="en-US" dirty="0" smtClean="0"/>
              <a:t> Microsoft &amp; </a:t>
            </a:r>
            <a:r>
              <a:rPr lang="en-US" dirty="0" err="1" smtClean="0"/>
              <a:t>Xamarin</a:t>
            </a:r>
            <a:r>
              <a:rPr lang="en-US" dirty="0" smtClean="0"/>
              <a:t> MVP, CTO @ </a:t>
            </a:r>
            <a:r>
              <a:rPr lang="en-US" dirty="0" err="1" smtClean="0"/>
              <a:t>Xamarinos</a:t>
            </a:r>
            <a:endParaRPr lang="en-US" dirty="0" smtClean="0"/>
          </a:p>
          <a:p>
            <a:r>
              <a:rPr lang="en-US" sz="2000" dirty="0">
                <a:hlinkClick r:id="rId2"/>
              </a:rPr>
              <a:t>alejandro@alejandroruizvarela.com </a:t>
            </a:r>
            <a:endParaRPr lang="en-US" sz="2000" dirty="0" smtClean="0"/>
          </a:p>
          <a:p>
            <a:endParaRPr lang="en-US" dirty="0" smtClean="0"/>
          </a:p>
          <a:p>
            <a:r>
              <a:rPr lang="en-US" dirty="0"/>
              <a:t>Humberto </a:t>
            </a:r>
            <a:r>
              <a:rPr lang="en-US" dirty="0" err="1"/>
              <a:t>Jaimes</a:t>
            </a:r>
            <a:r>
              <a:rPr lang="en-US" dirty="0"/>
              <a:t> </a:t>
            </a:r>
            <a:r>
              <a:rPr lang="mr-IN" dirty="0"/>
              <a:t>–</a:t>
            </a:r>
            <a:r>
              <a:rPr lang="en-US" dirty="0"/>
              <a:t> Microsoft &amp; </a:t>
            </a:r>
            <a:r>
              <a:rPr lang="en-US" dirty="0" err="1"/>
              <a:t>Xamarin</a:t>
            </a:r>
            <a:r>
              <a:rPr lang="en-US" dirty="0"/>
              <a:t> MVP</a:t>
            </a:r>
            <a:endParaRPr lang="en-US" dirty="0" smtClean="0"/>
          </a:p>
          <a:p>
            <a:r>
              <a:rPr lang="en-US" sz="2000" dirty="0" smtClean="0">
                <a:hlinkClick r:id="rId3"/>
              </a:rPr>
              <a:t>humberto@humbertojaimes.net</a:t>
            </a:r>
            <a:r>
              <a:rPr lang="en-US" dirty="0" smtClean="0"/>
              <a:t> </a:t>
            </a:r>
            <a:endParaRPr lang="en-US" dirty="0"/>
          </a:p>
        </p:txBody>
      </p:sp>
      <p:sp>
        <p:nvSpPr>
          <p:cNvPr id="3" name="Title 2"/>
          <p:cNvSpPr>
            <a:spLocks noGrp="1"/>
          </p:cNvSpPr>
          <p:nvPr>
            <p:ph type="title"/>
          </p:nvPr>
        </p:nvSpPr>
        <p:spPr>
          <a:xfrm>
            <a:off x="271104" y="1657004"/>
            <a:ext cx="11653459" cy="926932"/>
          </a:xfrm>
        </p:spPr>
        <p:txBody>
          <a:bodyPr/>
          <a:lstStyle/>
          <a:p>
            <a:r>
              <a:rPr lang="en-US"/>
              <a:t>Uso</a:t>
            </a:r>
            <a:r>
              <a:rPr lang="en-US" dirty="0"/>
              <a:t> de </a:t>
            </a:r>
            <a:r>
              <a:rPr lang="en-US" dirty="0" err="1"/>
              <a:t>Librerías</a:t>
            </a:r>
            <a:r>
              <a:rPr lang="en-US" dirty="0"/>
              <a:t> Objective-c </a:t>
            </a:r>
            <a:r>
              <a:rPr lang="en-US" dirty="0" err="1"/>
              <a:t>en</a:t>
            </a:r>
            <a:r>
              <a:rPr lang="en-US" dirty="0"/>
              <a:t> </a:t>
            </a:r>
            <a:r>
              <a:rPr lang="en-US" dirty="0" err="1"/>
              <a:t>Xamarin.iOS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23" y="2833496"/>
            <a:ext cx="2641938" cy="1118781"/>
          </a:xfrm>
          <a:prstGeom prst="rect">
            <a:avLst/>
          </a:prstGeom>
        </p:spPr>
      </p:pic>
      <p:pic>
        <p:nvPicPr>
          <p:cNvPr id="8" name="Picture 7"/>
          <p:cNvPicPr>
            <a:picLocks noChangeAspect="1"/>
          </p:cNvPicPr>
          <p:nvPr/>
        </p:nvPicPr>
        <p:blipFill>
          <a:blip r:embed="rId5"/>
          <a:stretch>
            <a:fillRect/>
          </a:stretch>
        </p:blipFill>
        <p:spPr>
          <a:xfrm>
            <a:off x="8106508" y="4201838"/>
            <a:ext cx="3816253" cy="1402473"/>
          </a:xfrm>
          <a:prstGeom prst="rect">
            <a:avLst/>
          </a:prstGeom>
        </p:spPr>
      </p:pic>
      <p:pic>
        <p:nvPicPr>
          <p:cNvPr id="9" name="Picture 8"/>
          <p:cNvPicPr>
            <a:picLocks noChangeAspect="1"/>
          </p:cNvPicPr>
          <p:nvPr/>
        </p:nvPicPr>
        <p:blipFill>
          <a:blip r:embed="rId6"/>
          <a:stretch>
            <a:fillRect/>
          </a:stretch>
        </p:blipFill>
        <p:spPr>
          <a:xfrm>
            <a:off x="8106508" y="2767441"/>
            <a:ext cx="797761" cy="1250890"/>
          </a:xfrm>
          <a:prstGeom prst="rect">
            <a:avLst/>
          </a:prstGeom>
        </p:spPr>
      </p:pic>
    </p:spTree>
    <p:extLst>
      <p:ext uri="{BB962C8B-B14F-4D97-AF65-F5344CB8AC3E}">
        <p14:creationId xmlns:p14="http://schemas.microsoft.com/office/powerpoint/2010/main" val="195513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600" dirty="0" err="1" smtClean="0"/>
              <a:t>Binding</a:t>
            </a:r>
            <a:endParaRPr lang="es-ES_tradnl" sz="6600" dirty="0"/>
          </a:p>
        </p:txBody>
      </p:sp>
      <p:graphicFrame>
        <p:nvGraphicFramePr>
          <p:cNvPr id="5" name="Content Placeholder 4"/>
          <p:cNvGraphicFramePr>
            <a:graphicFrameLocks noGrp="1"/>
          </p:cNvGraphicFramePr>
          <p:nvPr>
            <p:ph idx="1"/>
            <p:extLst/>
          </p:nvPr>
        </p:nvGraphicFramePr>
        <p:xfrm>
          <a:off x="838200" y="1825624"/>
          <a:ext cx="11169770" cy="4695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940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err="1" smtClean="0"/>
              <a:t>Objective</a:t>
            </a:r>
            <a:r>
              <a:rPr lang="es-ES_tradnl" sz="6000" dirty="0" smtClean="0"/>
              <a:t> </a:t>
            </a:r>
            <a:r>
              <a:rPr lang="es-ES_tradnl" sz="6000" dirty="0" err="1" smtClean="0"/>
              <a:t>Sharpie</a:t>
            </a:r>
            <a:endParaRPr lang="es-ES_tradnl" sz="6000" dirty="0"/>
          </a:p>
        </p:txBody>
      </p:sp>
      <p:sp>
        <p:nvSpPr>
          <p:cNvPr id="4" name="Rounded Rectangle 3"/>
          <p:cNvSpPr/>
          <p:nvPr/>
        </p:nvSpPr>
        <p:spPr>
          <a:xfrm>
            <a:off x="4364965" y="3089693"/>
            <a:ext cx="3462069" cy="2470031"/>
          </a:xfrm>
          <a:prstGeom prst="roundRect">
            <a:avLst/>
          </a:prstGeom>
          <a:solidFill>
            <a:srgbClr val="665514"/>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6000" dirty="0" err="1" smtClean="0"/>
              <a:t>Objective</a:t>
            </a:r>
            <a:r>
              <a:rPr lang="es-ES_tradnl" sz="6000" dirty="0" smtClean="0"/>
              <a:t> </a:t>
            </a:r>
            <a:r>
              <a:rPr lang="es-ES_tradnl" sz="6000" dirty="0" err="1" smtClean="0"/>
              <a:t>Sharpie</a:t>
            </a:r>
            <a:endParaRPr lang="es-ES_tradnl" sz="6000" dirty="0"/>
          </a:p>
        </p:txBody>
      </p:sp>
      <p:sp>
        <p:nvSpPr>
          <p:cNvPr id="5" name="Rounded Rectangle 4"/>
          <p:cNvSpPr/>
          <p:nvPr/>
        </p:nvSpPr>
        <p:spPr>
          <a:xfrm>
            <a:off x="276045" y="3095445"/>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err="1" smtClean="0"/>
              <a:t>CocoaPod</a:t>
            </a:r>
            <a:endParaRPr lang="es-ES_tradnl" sz="4400" dirty="0"/>
          </a:p>
        </p:txBody>
      </p:sp>
      <p:sp>
        <p:nvSpPr>
          <p:cNvPr id="6" name="Rounded Rectangle 5"/>
          <p:cNvSpPr/>
          <p:nvPr/>
        </p:nvSpPr>
        <p:spPr>
          <a:xfrm>
            <a:off x="276045" y="4389407"/>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.h</a:t>
            </a:r>
            <a:endParaRPr lang="es-ES_tradnl" sz="4400" dirty="0"/>
          </a:p>
        </p:txBody>
      </p:sp>
      <p:sp>
        <p:nvSpPr>
          <p:cNvPr id="7" name="Rounded Rectangle 6"/>
          <p:cNvSpPr/>
          <p:nvPr/>
        </p:nvSpPr>
        <p:spPr>
          <a:xfrm>
            <a:off x="276045" y="5559724"/>
            <a:ext cx="3347049" cy="848264"/>
          </a:xfrm>
          <a:prstGeom prst="roundRect">
            <a:avLst/>
          </a:prstGeom>
          <a:solidFill>
            <a:srgbClr val="8416A8"/>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Framework</a:t>
            </a:r>
            <a:endParaRPr lang="es-ES_tradnl" sz="4400" dirty="0"/>
          </a:p>
        </p:txBody>
      </p:sp>
      <p:sp>
        <p:nvSpPr>
          <p:cNvPr id="9" name="Rounded Rectangle 8"/>
          <p:cNvSpPr/>
          <p:nvPr/>
        </p:nvSpPr>
        <p:spPr>
          <a:xfrm>
            <a:off x="276044" y="1934428"/>
            <a:ext cx="3347049" cy="848264"/>
          </a:xfrm>
          <a:prstGeom prst="roundRect">
            <a:avLst/>
          </a:prstGeom>
          <a:solidFill>
            <a:srgbClr val="FB6F06"/>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4400" dirty="0" smtClean="0"/>
              <a:t>Proyecto</a:t>
            </a:r>
            <a:endParaRPr lang="es-ES_tradnl" sz="4400" dirty="0"/>
          </a:p>
        </p:txBody>
      </p:sp>
      <p:sp>
        <p:nvSpPr>
          <p:cNvPr id="11" name="Rounded Rectangle 10"/>
          <p:cNvSpPr/>
          <p:nvPr/>
        </p:nvSpPr>
        <p:spPr>
          <a:xfrm>
            <a:off x="8568905" y="3250720"/>
            <a:ext cx="3347049" cy="848264"/>
          </a:xfrm>
          <a:prstGeom prst="roundRect">
            <a:avLst/>
          </a:prstGeom>
          <a:solidFill>
            <a:srgbClr val="011893"/>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dirty="0" err="1" smtClean="0"/>
              <a:t>ApiDefinition</a:t>
            </a:r>
            <a:endParaRPr lang="es-ES_tradnl" sz="3200" dirty="0"/>
          </a:p>
        </p:txBody>
      </p:sp>
      <p:sp>
        <p:nvSpPr>
          <p:cNvPr id="12" name="Rounded Rectangle 11"/>
          <p:cNvSpPr/>
          <p:nvPr/>
        </p:nvSpPr>
        <p:spPr>
          <a:xfrm>
            <a:off x="8568905" y="4544682"/>
            <a:ext cx="3347049" cy="848264"/>
          </a:xfrm>
          <a:prstGeom prst="roundRect">
            <a:avLst/>
          </a:prstGeom>
          <a:solidFill>
            <a:srgbClr val="18761D"/>
          </a:solidFill>
        </p:spPr>
        <p:style>
          <a:lnRef idx="0">
            <a:schemeClr val="dk1"/>
          </a:lnRef>
          <a:fillRef idx="3">
            <a:schemeClr val="dk1"/>
          </a:fillRef>
          <a:effectRef idx="3">
            <a:schemeClr val="dk1"/>
          </a:effectRef>
          <a:fontRef idx="minor">
            <a:schemeClr val="lt1"/>
          </a:fontRef>
        </p:style>
        <p:txBody>
          <a:bodyPr rtlCol="0" anchor="ctr"/>
          <a:lstStyle/>
          <a:p>
            <a:pPr algn="ctr"/>
            <a:r>
              <a:rPr lang="es-ES_tradnl" sz="3200" smtClean="0"/>
              <a:t>StructsAndEnums</a:t>
            </a:r>
            <a:endParaRPr lang="es-ES_tradnl" sz="3200" dirty="0"/>
          </a:p>
        </p:txBody>
      </p:sp>
      <p:cxnSp>
        <p:nvCxnSpPr>
          <p:cNvPr id="15" name="Elbow Connector 14"/>
          <p:cNvCxnSpPr>
            <a:stCxn id="9" idx="3"/>
            <a:endCxn id="4" idx="1"/>
          </p:cNvCxnSpPr>
          <p:nvPr/>
        </p:nvCxnSpPr>
        <p:spPr>
          <a:xfrm>
            <a:off x="3623093" y="2358560"/>
            <a:ext cx="741872" cy="1966149"/>
          </a:xfrm>
          <a:prstGeom prst="bentConnector3">
            <a:avLst/>
          </a:prstGeom>
          <a:ln w="76200">
            <a:solidFill>
              <a:srgbClr val="FB6F06"/>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5" idx="3"/>
            <a:endCxn id="4" idx="1"/>
          </p:cNvCxnSpPr>
          <p:nvPr/>
        </p:nvCxnSpPr>
        <p:spPr>
          <a:xfrm>
            <a:off x="3623094" y="3519577"/>
            <a:ext cx="741871" cy="805132"/>
          </a:xfrm>
          <a:prstGeom prst="bentConnector3">
            <a:avLst/>
          </a:prstGeom>
          <a:ln w="76200">
            <a:solidFill>
              <a:srgbClr val="1232D5"/>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3"/>
            <a:endCxn id="4" idx="1"/>
          </p:cNvCxnSpPr>
          <p:nvPr/>
        </p:nvCxnSpPr>
        <p:spPr>
          <a:xfrm flipV="1">
            <a:off x="3623094" y="4324709"/>
            <a:ext cx="741871" cy="488830"/>
          </a:xfrm>
          <a:prstGeom prst="bentConnector3">
            <a:avLst/>
          </a:prstGeom>
          <a:ln w="76200">
            <a:solidFill>
              <a:srgbClr val="18761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3"/>
            <a:endCxn id="4" idx="1"/>
          </p:cNvCxnSpPr>
          <p:nvPr/>
        </p:nvCxnSpPr>
        <p:spPr>
          <a:xfrm flipV="1">
            <a:off x="3623094" y="4324709"/>
            <a:ext cx="741871" cy="1659147"/>
          </a:xfrm>
          <a:prstGeom prst="bentConnector3">
            <a:avLst/>
          </a:prstGeom>
          <a:ln w="76200">
            <a:solidFill>
              <a:srgbClr val="8416A8"/>
            </a:solidFill>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a:off x="8005313" y="2782692"/>
            <a:ext cx="563592" cy="3201164"/>
          </a:xfrm>
          <a:prstGeom prst="leftBrace">
            <a:avLst/>
          </a:prstGeom>
          <a:ln w="76200">
            <a:solidFill>
              <a:srgbClr val="6655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23" name="Rectangle 22"/>
          <p:cNvSpPr/>
          <p:nvPr/>
        </p:nvSpPr>
        <p:spPr>
          <a:xfrm>
            <a:off x="8747184" y="5653978"/>
            <a:ext cx="2834430" cy="369332"/>
          </a:xfrm>
          <a:prstGeom prst="rect">
            <a:avLst/>
          </a:prstGeom>
        </p:spPr>
        <p:txBody>
          <a:bodyPr wrap="none">
            <a:spAutoFit/>
          </a:bodyPr>
          <a:lstStyle/>
          <a:p>
            <a:r>
              <a:rPr lang="en-US">
                <a:solidFill>
                  <a:srgbClr val="000000"/>
                </a:solidFill>
                <a:latin typeface="Menlo" charset="0"/>
              </a:rPr>
              <a:t>sharpie </a:t>
            </a:r>
            <a:r>
              <a:rPr lang="en-US" smtClean="0">
                <a:solidFill>
                  <a:srgbClr val="000000"/>
                </a:solidFill>
                <a:latin typeface="Menlo" charset="0"/>
              </a:rPr>
              <a:t>verify-docs</a:t>
            </a:r>
            <a:endParaRPr lang="en-US" dirty="0">
              <a:solidFill>
                <a:srgbClr val="000000"/>
              </a:solidFill>
              <a:latin typeface="Menlo" charset="0"/>
            </a:endParaRPr>
          </a:p>
        </p:txBody>
      </p:sp>
    </p:spTree>
    <p:extLst>
      <p:ext uri="{BB962C8B-B14F-4D97-AF65-F5344CB8AC3E}">
        <p14:creationId xmlns:p14="http://schemas.microsoft.com/office/powerpoint/2010/main" val="46704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funcionan los </a:t>
            </a:r>
            <a:r>
              <a:rPr lang="es-ES_tradnl" dirty="0" err="1" smtClean="0"/>
              <a:t>bindings</a:t>
            </a:r>
            <a:endParaRPr lang="es-ES_tradnl" dirty="0"/>
          </a:p>
        </p:txBody>
      </p:sp>
      <p:sp>
        <p:nvSpPr>
          <p:cNvPr id="3" name="Content Placeholder 2"/>
          <p:cNvSpPr>
            <a:spLocks noGrp="1"/>
          </p:cNvSpPr>
          <p:nvPr>
            <p:ph idx="1"/>
          </p:nvPr>
        </p:nvSpPr>
        <p:spPr/>
        <p:txBody>
          <a:bodyPr/>
          <a:lstStyle/>
          <a:p>
            <a:r>
              <a:rPr lang="es-ES_tradnl" dirty="0" smtClean="0"/>
              <a:t>Es posible usar atributos [</a:t>
            </a:r>
            <a:r>
              <a:rPr lang="es-ES_tradnl" dirty="0" err="1" smtClean="0"/>
              <a:t>Register</a:t>
            </a:r>
            <a:r>
              <a:rPr lang="es-ES_tradnl" dirty="0" smtClean="0"/>
              <a:t>], [</a:t>
            </a:r>
            <a:r>
              <a:rPr lang="es-ES_tradnl" dirty="0" err="1" smtClean="0"/>
              <a:t>Export</a:t>
            </a:r>
            <a:r>
              <a:rPr lang="es-ES_tradnl" dirty="0" smtClean="0"/>
              <a:t>] y </a:t>
            </a:r>
            <a:r>
              <a:rPr lang="es-ES_tradnl" dirty="0" err="1" smtClean="0"/>
              <a:t>Obj</a:t>
            </a:r>
            <a:r>
              <a:rPr lang="es-ES_tradnl" dirty="0" smtClean="0"/>
              <a:t>-C </a:t>
            </a:r>
            <a:r>
              <a:rPr lang="es-ES_tradnl" dirty="0" err="1" smtClean="0"/>
              <a:t>Selectors</a:t>
            </a:r>
            <a:r>
              <a:rPr lang="es-ES_tradnl" dirty="0" smtClean="0"/>
              <a:t> juntos para poder exponer los tipos de </a:t>
            </a:r>
            <a:r>
              <a:rPr lang="es-ES_tradnl" dirty="0" err="1" smtClean="0"/>
              <a:t>Obj</a:t>
            </a:r>
            <a:r>
              <a:rPr lang="es-ES_tradnl" dirty="0" smtClean="0"/>
              <a:t>-C</a:t>
            </a:r>
            <a:endParaRPr lang="es-ES_tradnl" dirty="0"/>
          </a:p>
        </p:txBody>
      </p:sp>
    </p:spTree>
    <p:extLst>
      <p:ext uri="{BB962C8B-B14F-4D97-AF65-F5344CB8AC3E}">
        <p14:creationId xmlns:p14="http://schemas.microsoft.com/office/powerpoint/2010/main" val="1513073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Como crear un proyecto</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712" y="1690688"/>
            <a:ext cx="6722575" cy="4874056"/>
          </a:xfrm>
        </p:spPr>
      </p:pic>
    </p:spTree>
    <p:extLst>
      <p:ext uri="{BB962C8B-B14F-4D97-AF65-F5344CB8AC3E}">
        <p14:creationId xmlns:p14="http://schemas.microsoft.com/office/powerpoint/2010/main" val="136002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Exponiendo la API</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9444" y="1825625"/>
            <a:ext cx="4273111" cy="4351338"/>
          </a:xfrm>
        </p:spPr>
      </p:pic>
    </p:spTree>
    <p:extLst>
      <p:ext uri="{BB962C8B-B14F-4D97-AF65-F5344CB8AC3E}">
        <p14:creationId xmlns:p14="http://schemas.microsoft.com/office/powerpoint/2010/main" val="1003954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Estructura de ensamblado tipo </a:t>
            </a:r>
            <a:r>
              <a:rPr lang="es-ES_tradnl" dirty="0" err="1" smtClean="0"/>
              <a:t>binding</a:t>
            </a:r>
            <a:endParaRPr lang="es-ES_tradnl"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331" y="1825625"/>
            <a:ext cx="8157338" cy="4351338"/>
          </a:xfrm>
        </p:spPr>
      </p:pic>
    </p:spTree>
    <p:extLst>
      <p:ext uri="{BB962C8B-B14F-4D97-AF65-F5344CB8AC3E}">
        <p14:creationId xmlns:p14="http://schemas.microsoft.com/office/powerpoint/2010/main" val="1435547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Ejemplos de exposición de API</a:t>
            </a:r>
            <a:endParaRPr lang="es-ES_tradnl" dirty="0"/>
          </a:p>
        </p:txBody>
      </p:sp>
      <p:sp>
        <p:nvSpPr>
          <p:cNvPr id="3" name="Content Placeholder 2"/>
          <p:cNvSpPr>
            <a:spLocks noGrp="1"/>
          </p:cNvSpPr>
          <p:nvPr>
            <p:ph idx="1"/>
          </p:nvPr>
        </p:nvSpPr>
        <p:spPr/>
        <p:txBody>
          <a:bodyPr/>
          <a:lstStyle/>
          <a:p>
            <a:r>
              <a:rPr lang="es-ES_tradnl" dirty="0" smtClean="0"/>
              <a:t>Métodos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1841500"/>
            <a:ext cx="651510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5138737"/>
            <a:ext cx="4711700" cy="876300"/>
          </a:xfrm>
          <a:prstGeom prst="rect">
            <a:avLst/>
          </a:prstGeom>
        </p:spPr>
      </p:pic>
    </p:spTree>
    <p:extLst>
      <p:ext uri="{BB962C8B-B14F-4D97-AF65-F5344CB8AC3E}">
        <p14:creationId xmlns:p14="http://schemas.microsoft.com/office/powerpoint/2010/main" val="1135679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Propiedades</a:t>
            </a:r>
          </a:p>
          <a:p>
            <a:endParaRPr lang="es-ES_tradnl" dirty="0"/>
          </a:p>
          <a:p>
            <a:endParaRPr lang="es-ES_tradnl" dirty="0" smtClean="0"/>
          </a:p>
          <a:p>
            <a:endParaRPr lang="es-ES_tradnl" dirty="0"/>
          </a:p>
          <a:p>
            <a:r>
              <a:rPr lang="es-ES_tradnl" dirty="0" smtClean="0"/>
              <a:t>Constructores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453" y="1957972"/>
            <a:ext cx="304800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453" y="4346992"/>
            <a:ext cx="4013200" cy="723900"/>
          </a:xfrm>
          <a:prstGeom prst="rect">
            <a:avLst/>
          </a:prstGeom>
        </p:spPr>
      </p:pic>
    </p:spTree>
    <p:extLst>
      <p:ext uri="{BB962C8B-B14F-4D97-AF65-F5344CB8AC3E}">
        <p14:creationId xmlns:p14="http://schemas.microsoft.com/office/powerpoint/2010/main" val="14985685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Ejemplos de exposición de API</a:t>
            </a:r>
          </a:p>
        </p:txBody>
      </p:sp>
      <p:sp>
        <p:nvSpPr>
          <p:cNvPr id="3" name="Content Placeholder 2"/>
          <p:cNvSpPr>
            <a:spLocks noGrp="1"/>
          </p:cNvSpPr>
          <p:nvPr>
            <p:ph idx="1"/>
          </p:nvPr>
        </p:nvSpPr>
        <p:spPr/>
        <p:txBody>
          <a:bodyPr/>
          <a:lstStyle/>
          <a:p>
            <a:r>
              <a:rPr lang="es-ES_tradnl" dirty="0" smtClean="0"/>
              <a:t>Protocolos</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118644"/>
            <a:ext cx="9575800" cy="1765300"/>
          </a:xfrm>
          <a:prstGeom prst="rect">
            <a:avLst/>
          </a:prstGeom>
        </p:spPr>
      </p:pic>
    </p:spTree>
    <p:extLst>
      <p:ext uri="{BB962C8B-B14F-4D97-AF65-F5344CB8AC3E}">
        <p14:creationId xmlns:p14="http://schemas.microsoft.com/office/powerpoint/2010/main" val="1138575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Proyecto </a:t>
            </a:r>
            <a:r>
              <a:rPr lang="es-ES_tradnl" dirty="0" err="1" smtClean="0"/>
              <a:t>Xcode</a:t>
            </a:r>
            <a:r>
              <a:rPr lang="es-ES_tradnl" dirty="0" smtClean="0"/>
              <a:t/>
            </a:r>
            <a:br>
              <a:rPr lang="es-ES_tradnl" dirty="0" smtClean="0"/>
            </a:br>
            <a:r>
              <a:rPr lang="es-ES_tradnl" dirty="0">
                <a:hlinkClick r:id="rId2"/>
              </a:rPr>
              <a:t>https://</a:t>
            </a:r>
            <a:r>
              <a:rPr lang="es-ES_tradnl" dirty="0" err="1">
                <a:hlinkClick r:id="rId2"/>
              </a:rPr>
              <a:t>goo.gl</a:t>
            </a:r>
            <a:r>
              <a:rPr lang="es-ES_tradnl" dirty="0">
                <a:hlinkClick r:id="rId2"/>
              </a:rPr>
              <a:t>/</a:t>
            </a:r>
            <a:r>
              <a:rPr lang="es-ES_tradnl" dirty="0" err="1">
                <a:hlinkClick r:id="rId2"/>
              </a:rPr>
              <a:t>QRnzeP</a:t>
            </a:r>
            <a:endParaRPr lang="es-ES_tradnl" dirty="0"/>
          </a:p>
        </p:txBody>
      </p:sp>
    </p:spTree>
    <p:extLst>
      <p:ext uri="{BB962C8B-B14F-4D97-AF65-F5344CB8AC3E}">
        <p14:creationId xmlns:p14="http://schemas.microsoft.com/office/powerpoint/2010/main" val="736949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a:solidFill>
                  <a:srgbClr val="002060"/>
                </a:solidFill>
              </a:rPr>
              <a:t>.h -&gt; Definiciones</a:t>
            </a:r>
          </a:p>
          <a:p>
            <a:pPr marL="0" indent="0">
              <a:lnSpc>
                <a:spcPct val="150000"/>
              </a:lnSpc>
              <a:buNone/>
            </a:pPr>
            <a:r>
              <a:rPr lang="es-ES_tradnl" sz="4800" dirty="0">
                <a:solidFill>
                  <a:srgbClr val="002060"/>
                </a:solidFill>
              </a:rPr>
              <a:t>.</a:t>
            </a:r>
            <a:r>
              <a:rPr lang="es-ES_tradnl" sz="4800" dirty="0" smtClean="0">
                <a:solidFill>
                  <a:srgbClr val="002060"/>
                </a:solidFill>
              </a:rPr>
              <a:t>m -&gt; </a:t>
            </a:r>
            <a:r>
              <a:rPr lang="es-ES_tradnl" sz="4800" dirty="0">
                <a:solidFill>
                  <a:srgbClr val="002060"/>
                </a:solidFill>
              </a:rPr>
              <a:t>implementaciones</a:t>
            </a:r>
          </a:p>
          <a:p>
            <a:pPr marL="0" indent="0">
              <a:lnSpc>
                <a:spcPct val="150000"/>
              </a:lnSpc>
              <a:buNone/>
            </a:pPr>
            <a:r>
              <a:rPr lang="es-ES_tradnl" sz="4800" dirty="0">
                <a:solidFill>
                  <a:srgbClr val="002060"/>
                </a:solidFill>
              </a:rPr>
              <a:t>Protocolos &lt;-&gt; Interfaces o clases </a:t>
            </a:r>
            <a:r>
              <a:rPr lang="es-ES_tradnl" sz="4800" dirty="0" smtClean="0">
                <a:solidFill>
                  <a:srgbClr val="002060"/>
                </a:solidFill>
              </a:rPr>
              <a:t>abstractas</a:t>
            </a:r>
          </a:p>
          <a:p>
            <a:pPr marL="0" indent="0">
              <a:lnSpc>
                <a:spcPct val="150000"/>
              </a:lnSpc>
              <a:buNone/>
            </a:pPr>
            <a:endParaRPr lang="es-ES_tradnl" sz="4800" dirty="0">
              <a:solidFill>
                <a:srgbClr val="002060"/>
              </a:solidFill>
            </a:endParaRPr>
          </a:p>
          <a:p>
            <a:pPr marL="0" indent="0">
              <a:lnSpc>
                <a:spcPct val="150000"/>
              </a:lnSpc>
              <a:buNone/>
            </a:pPr>
            <a:endParaRPr lang="es-ES_tradnl" sz="4800" dirty="0" smtClean="0">
              <a:solidFill>
                <a:srgbClr val="002060"/>
              </a:solidFill>
            </a:endParaRPr>
          </a:p>
        </p:txBody>
      </p:sp>
    </p:spTree>
    <p:extLst>
      <p:ext uri="{BB962C8B-B14F-4D97-AF65-F5344CB8AC3E}">
        <p14:creationId xmlns:p14="http://schemas.microsoft.com/office/powerpoint/2010/main" val="36264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Librería </a:t>
            </a:r>
            <a:r>
              <a:rPr lang="es-ES_tradnl" dirty="0" err="1" smtClean="0"/>
              <a:t>Pod</a:t>
            </a:r>
            <a:r>
              <a:rPr lang="es-ES_tradnl" dirty="0" smtClean="0"/>
              <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197828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26" y="2939884"/>
            <a:ext cx="10515600" cy="1325563"/>
          </a:xfrm>
        </p:spPr>
        <p:txBody>
          <a:bodyPr/>
          <a:lstStyle/>
          <a:p>
            <a:pPr algn="ctr"/>
            <a:r>
              <a:rPr lang="es-ES_tradnl" dirty="0" smtClean="0"/>
              <a:t>Ejemplo </a:t>
            </a:r>
            <a:r>
              <a:rPr lang="es-ES_tradnl" dirty="0" err="1" smtClean="0"/>
              <a:t>Binding</a:t>
            </a:r>
            <a:r>
              <a:rPr lang="es-ES_tradnl" dirty="0" smtClean="0"/>
              <a:t> Customizado Librería Estática</a:t>
            </a:r>
            <a:br>
              <a:rPr lang="es-ES_tradnl" dirty="0" smtClean="0"/>
            </a:br>
            <a:r>
              <a:rPr lang="es-ES_tradnl" dirty="0">
                <a:hlinkClick r:id="rId2"/>
              </a:rPr>
              <a:t>https://goo.gl/QRnzeP</a:t>
            </a:r>
            <a:endParaRPr lang="es-ES_tradnl" dirty="0"/>
          </a:p>
        </p:txBody>
      </p:sp>
    </p:spTree>
    <p:extLst>
      <p:ext uri="{BB962C8B-B14F-4D97-AF65-F5344CB8AC3E}">
        <p14:creationId xmlns:p14="http://schemas.microsoft.com/office/powerpoint/2010/main" val="2039071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6208295" y="2081463"/>
            <a:ext cx="2959768" cy="282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420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48725" y="136525"/>
            <a:ext cx="12192000" cy="6400800"/>
          </a:xfrm>
          <a:prstGeom prst="rect">
            <a:avLst/>
          </a:prstGeom>
        </p:spPr>
      </p:pic>
      <p:sp>
        <p:nvSpPr>
          <p:cNvPr id="6" name="Title 1"/>
          <p:cNvSpPr>
            <a:spLocks noGrp="1"/>
          </p:cNvSpPr>
          <p:nvPr>
            <p:ph type="title"/>
          </p:nvPr>
        </p:nvSpPr>
        <p:spPr>
          <a:xfrm>
            <a:off x="8621485" y="136525"/>
            <a:ext cx="3189513" cy="1325563"/>
          </a:xfrm>
        </p:spPr>
        <p:txBody>
          <a:bodyPr/>
          <a:lstStyle/>
          <a:p>
            <a:pPr algn="ctr"/>
            <a:r>
              <a:rPr lang="en-US" dirty="0" err="1" smtClean="0"/>
              <a:t>Referencias</a:t>
            </a:r>
            <a:endParaRPr lang="en-US" dirty="0"/>
          </a:p>
        </p:txBody>
      </p:sp>
      <p:sp>
        <p:nvSpPr>
          <p:cNvPr id="7" name="Rectangle 6"/>
          <p:cNvSpPr/>
          <p:nvPr/>
        </p:nvSpPr>
        <p:spPr>
          <a:xfrm>
            <a:off x="6629400" y="1905390"/>
            <a:ext cx="5045530" cy="923330"/>
          </a:xfrm>
          <a:prstGeom prst="rect">
            <a:avLst/>
          </a:prstGeom>
        </p:spPr>
        <p:txBody>
          <a:bodyPr wrap="square">
            <a:spAutoFit/>
          </a:bodyPr>
          <a:lstStyle/>
          <a:p>
            <a:r>
              <a:rPr lang="en-US" dirty="0" smtClean="0"/>
              <a:t>Bindings iOS:</a:t>
            </a:r>
          </a:p>
          <a:p>
            <a:r>
              <a:rPr lang="en-US" dirty="0">
                <a:hlinkClick r:id="rId3"/>
              </a:rPr>
              <a:t>https://developer.xamarin.com/guides/cross-platform/</a:t>
            </a:r>
            <a:r>
              <a:rPr lang="en-US" dirty="0" err="1">
                <a:hlinkClick r:id="rId3"/>
              </a:rPr>
              <a:t>macios</a:t>
            </a:r>
            <a:r>
              <a:rPr lang="en-US" dirty="0">
                <a:hlinkClick r:id="rId3"/>
              </a:rPr>
              <a:t>/binding/</a:t>
            </a:r>
            <a:endParaRPr lang="en-US" dirty="0"/>
          </a:p>
        </p:txBody>
      </p:sp>
    </p:spTree>
    <p:extLst>
      <p:ext uri="{BB962C8B-B14F-4D97-AF65-F5344CB8AC3E}">
        <p14:creationId xmlns:p14="http://schemas.microsoft.com/office/powerpoint/2010/main" val="1806620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Gracias, ¿</a:t>
            </a:r>
            <a:r>
              <a:rPr lang="en-US" sz="7646" spc="0" dirty="0" err="1" smtClean="0">
                <a:solidFill>
                  <a:schemeClr val="tx1"/>
                </a:solidFill>
              </a:rPr>
              <a:t>Preguntas</a:t>
            </a:r>
            <a:r>
              <a:rPr lang="en-US" sz="7646" spc="0" dirty="0" smtClean="0">
                <a:solidFill>
                  <a:schemeClr val="tx1"/>
                </a:solidFill>
              </a:rPr>
              <a:t>?</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3251"/>
            <a:ext cx="4520076" cy="6472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000" dirty="0" smtClean="0"/>
              <a:t>Alejandro Ruiz / Humberto </a:t>
            </a:r>
            <a:r>
              <a:rPr lang="en-US" sz="2000" dirty="0" err="1" smtClean="0"/>
              <a:t>Jaimes</a:t>
            </a:r>
            <a:endParaRPr lang="en-US" sz="2000" dirty="0" smtClean="0"/>
          </a:p>
          <a:p>
            <a:r>
              <a:rPr lang="en-US" sz="1961" dirty="0" err="1" smtClean="0">
                <a:latin typeface="+mj-lt"/>
                <a:cs typeface="Arial"/>
              </a:rPr>
              <a:t>Uso</a:t>
            </a:r>
            <a:r>
              <a:rPr lang="en-US" sz="1961" dirty="0" smtClean="0">
                <a:latin typeface="+mj-lt"/>
                <a:cs typeface="Arial"/>
              </a:rPr>
              <a:t> de </a:t>
            </a:r>
            <a:r>
              <a:rPr lang="en-US" sz="1961" dirty="0" err="1" smtClean="0">
                <a:latin typeface="+mj-lt"/>
                <a:cs typeface="Arial"/>
              </a:rPr>
              <a:t>Librerias</a:t>
            </a:r>
            <a:r>
              <a:rPr lang="en-US" sz="1961" dirty="0" smtClean="0">
                <a:latin typeface="+mj-lt"/>
                <a:cs typeface="Arial"/>
              </a:rPr>
              <a:t> Objective-C </a:t>
            </a:r>
            <a:r>
              <a:rPr lang="en-US" sz="1961" dirty="0" err="1" smtClean="0">
                <a:latin typeface="+mj-lt"/>
                <a:cs typeface="Arial"/>
              </a:rPr>
              <a:t>en</a:t>
            </a:r>
            <a:r>
              <a:rPr lang="en-US" sz="1961" dirty="0" smtClean="0">
                <a:latin typeface="+mj-lt"/>
                <a:cs typeface="Arial"/>
              </a:rPr>
              <a:t> </a:t>
            </a:r>
            <a:r>
              <a:rPr lang="en-US" sz="1961" dirty="0" err="1" smtClean="0">
                <a:latin typeface="+mj-lt"/>
                <a:cs typeface="Arial"/>
              </a:rPr>
              <a:t>Xamarin.iOS</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74"/>
            <a:ext cx="6120358" cy="765532"/>
            <a:chOff x="1735136" y="5935664"/>
            <a:chExt cx="6243084" cy="780882"/>
          </a:xfrm>
        </p:grpSpPr>
        <p:sp>
          <p:nvSpPr>
            <p:cNvPr id="10" name="TextBox 9"/>
            <p:cNvSpPr txBox="1"/>
            <p:nvPr/>
          </p:nvSpPr>
          <p:spPr>
            <a:xfrm>
              <a:off x="1735136" y="5935664"/>
              <a:ext cx="6243084" cy="780882"/>
            </a:xfrm>
            <a:prstGeom prst="rect">
              <a:avLst/>
            </a:prstGeom>
            <a:noFill/>
          </p:spPr>
          <p:txBody>
            <a:bodyPr wrap="square" rtlCol="0">
              <a:spAutoFit/>
            </a:bodyPr>
            <a:lstStyle/>
            <a:p>
              <a:pPr>
                <a:lnSpc>
                  <a:spcPct val="130000"/>
                </a:lnSpc>
              </a:pPr>
              <a:r>
                <a:rPr lang="en-US" sz="1600" dirty="0" smtClean="0">
                  <a:hlinkClick r:id="rId3"/>
                </a:rPr>
                <a:t>alejandro@alejandroruizvarela.com</a:t>
              </a:r>
              <a:r>
                <a:rPr lang="en-US" sz="1600" dirty="0" smtClean="0"/>
                <a:t> - </a:t>
              </a:r>
              <a:r>
                <a:rPr lang="en-US" sz="1600" dirty="0">
                  <a:hlinkClick r:id="rId4"/>
                </a:rPr>
                <a:t>humberto@humbertojaimes.net</a:t>
              </a:r>
              <a:r>
                <a:rPr lang="en-US" sz="1600" dirty="0" smtClean="0"/>
                <a:t> </a:t>
              </a:r>
            </a:p>
            <a:p>
              <a:pPr>
                <a:lnSpc>
                  <a:spcPct val="130000"/>
                </a:lnSpc>
              </a:pPr>
              <a:endParaRPr lang="en-US" sz="1765" dirty="0">
                <a:latin typeface="+mj-lt"/>
                <a:cs typeface="Arial"/>
              </a:endParaRPr>
            </a:p>
          </p:txBody>
        </p:sp>
        <p:sp>
          <p:nvSpPr>
            <p:cNvPr id="15" name="TextBox 14"/>
            <p:cNvSpPr txBox="1"/>
            <p:nvPr/>
          </p:nvSpPr>
          <p:spPr>
            <a:xfrm>
              <a:off x="3117133" y="6202482"/>
              <a:ext cx="3380902" cy="454375"/>
            </a:xfrm>
            <a:prstGeom prst="rect">
              <a:avLst/>
            </a:prstGeom>
            <a:noFill/>
          </p:spPr>
          <p:txBody>
            <a:bodyPr wrap="square" rtlCol="0">
              <a:spAutoFit/>
            </a:bodyPr>
            <a:lstStyle/>
            <a:p>
              <a:pPr>
                <a:lnSpc>
                  <a:spcPct val="130000"/>
                </a:lnSpc>
              </a:pPr>
              <a:r>
                <a:rPr lang="en-US" sz="1765" dirty="0" smtClean="0">
                  <a:latin typeface="+mj-lt"/>
                  <a:cs typeface="Arial"/>
                </a:rPr>
                <a:t>@</a:t>
              </a:r>
              <a:r>
                <a:rPr lang="en-US" sz="1765" dirty="0" err="1" smtClean="0">
                  <a:latin typeface="+mj-lt"/>
                  <a:cs typeface="Arial"/>
                </a:rPr>
                <a:t>alejandroruizva</a:t>
              </a:r>
              <a:r>
                <a:rPr lang="en-US" sz="1765" dirty="0" smtClean="0">
                  <a:latin typeface="+mj-lt"/>
                  <a:cs typeface="Arial"/>
                </a:rPr>
                <a:t> - @</a:t>
              </a:r>
              <a:r>
                <a:rPr lang="en-US" sz="1765" dirty="0" err="1" smtClean="0">
                  <a:latin typeface="+mj-lt"/>
                  <a:cs typeface="Arial"/>
                </a:rPr>
                <a:t>HJaimesDev</a:t>
              </a:r>
              <a:endParaRPr lang="en-US" sz="1765" dirty="0">
                <a:latin typeface="+mj-lt"/>
                <a:cs typeface="Arial"/>
              </a:endParaRPr>
            </a:p>
          </p:txBody>
        </p:sp>
      </p:grpSp>
      <p:sp>
        <p:nvSpPr>
          <p:cNvPr id="13" name="TextBox 12"/>
          <p:cNvSpPr txBox="1"/>
          <p:nvPr/>
        </p:nvSpPr>
        <p:spPr>
          <a:xfrm>
            <a:off x="1321292" y="6431479"/>
            <a:ext cx="4559270" cy="445443"/>
          </a:xfrm>
          <a:prstGeom prst="rect">
            <a:avLst/>
          </a:prstGeom>
          <a:noFill/>
        </p:spPr>
        <p:txBody>
          <a:bodyPr wrap="square" rtlCol="0">
            <a:spAutoFit/>
          </a:bodyPr>
          <a:lstStyle/>
          <a:p>
            <a:pPr>
              <a:lnSpc>
                <a:spcPct val="130000"/>
              </a:lnSpc>
            </a:pPr>
            <a:r>
              <a:rPr lang="en-US" sz="1600" dirty="0" smtClean="0">
                <a:hlinkClick r:id="rId5"/>
              </a:rPr>
              <a:t>http://alejandroruizvarela.blogspot.com</a:t>
            </a:r>
            <a:r>
              <a:rPr lang="en-US" sz="1600" dirty="0" smtClean="0"/>
              <a:t> </a:t>
            </a:r>
            <a:r>
              <a:rPr lang="en-US" sz="1765" dirty="0" smtClean="0">
                <a:latin typeface="+mj-lt"/>
                <a:cs typeface="Arial"/>
              </a:rPr>
              <a:t>-</a:t>
            </a:r>
            <a:endParaRPr lang="en-US" sz="1600" dirty="0" smtClean="0"/>
          </a:p>
        </p:txBody>
      </p:sp>
      <p:sp>
        <p:nvSpPr>
          <p:cNvPr id="11" name="TextBox 10"/>
          <p:cNvSpPr txBox="1"/>
          <p:nvPr/>
        </p:nvSpPr>
        <p:spPr>
          <a:xfrm>
            <a:off x="4816208" y="6455817"/>
            <a:ext cx="4559270" cy="386516"/>
          </a:xfrm>
          <a:prstGeom prst="rect">
            <a:avLst/>
          </a:prstGeom>
          <a:noFill/>
        </p:spPr>
        <p:txBody>
          <a:bodyPr wrap="square" rtlCol="0">
            <a:spAutoFit/>
          </a:bodyPr>
          <a:lstStyle/>
          <a:p>
            <a:pPr>
              <a:lnSpc>
                <a:spcPct val="130000"/>
              </a:lnSpc>
            </a:pPr>
            <a:r>
              <a:rPr lang="en-US" sz="1600" dirty="0">
                <a:hlinkClick r:id="rId6"/>
              </a:rPr>
              <a:t>http://</a:t>
            </a:r>
            <a:r>
              <a:rPr lang="en-US" sz="1600" dirty="0" err="1">
                <a:hlinkClick r:id="rId6"/>
              </a:rPr>
              <a:t>hjr.com.mx</a:t>
            </a:r>
            <a:r>
              <a:rPr lang="en-US" sz="1600" dirty="0">
                <a:hlinkClick r:id="rId6"/>
              </a:rPr>
              <a:t> </a:t>
            </a:r>
            <a:endParaRPr lang="en-US" sz="1600" dirty="0"/>
          </a:p>
        </p:txBody>
      </p:sp>
    </p:spTree>
    <p:extLst>
      <p:ext uri="{BB962C8B-B14F-4D97-AF65-F5344CB8AC3E}">
        <p14:creationId xmlns:p14="http://schemas.microsoft.com/office/powerpoint/2010/main" val="188661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sz="6000" dirty="0" smtClean="0"/>
              <a:t>Conceptos básicos</a:t>
            </a:r>
            <a:endParaRPr lang="es-ES_tradnl" sz="6000" dirty="0"/>
          </a:p>
        </p:txBody>
      </p:sp>
      <p:sp>
        <p:nvSpPr>
          <p:cNvPr id="3" name="Content Placeholder 2"/>
          <p:cNvSpPr>
            <a:spLocks noGrp="1"/>
          </p:cNvSpPr>
          <p:nvPr>
            <p:ph idx="1"/>
          </p:nvPr>
        </p:nvSpPr>
        <p:spPr>
          <a:xfrm>
            <a:off x="838200" y="1825625"/>
            <a:ext cx="11353800" cy="4351338"/>
          </a:xfrm>
        </p:spPr>
        <p:txBody>
          <a:bodyPr>
            <a:noAutofit/>
          </a:bodyPr>
          <a:lstStyle/>
          <a:p>
            <a:pPr marL="0" indent="0">
              <a:lnSpc>
                <a:spcPct val="150000"/>
              </a:lnSpc>
              <a:buNone/>
            </a:pPr>
            <a:r>
              <a:rPr lang="es-ES_tradnl" sz="4800" dirty="0" err="1">
                <a:solidFill>
                  <a:srgbClr val="002060"/>
                </a:solidFill>
              </a:rPr>
              <a:t>Static</a:t>
            </a:r>
            <a:r>
              <a:rPr lang="es-ES_tradnl" sz="4800" dirty="0">
                <a:solidFill>
                  <a:srgbClr val="002060"/>
                </a:solidFill>
              </a:rPr>
              <a:t> Library  &lt;-&gt; </a:t>
            </a:r>
            <a:r>
              <a:rPr lang="es-ES_tradnl" sz="4800" dirty="0" err="1">
                <a:solidFill>
                  <a:srgbClr val="002060"/>
                </a:solidFill>
              </a:rPr>
              <a:t>Class</a:t>
            </a:r>
            <a:r>
              <a:rPr lang="es-ES_tradnl" sz="4800" dirty="0">
                <a:solidFill>
                  <a:srgbClr val="002060"/>
                </a:solidFill>
              </a:rPr>
              <a:t> Library (DLL)</a:t>
            </a:r>
          </a:p>
          <a:p>
            <a:pPr marL="0" indent="0">
              <a:lnSpc>
                <a:spcPct val="150000"/>
              </a:lnSpc>
              <a:buNone/>
            </a:pPr>
            <a:r>
              <a:rPr lang="es-ES_tradnl" sz="4800" dirty="0">
                <a:solidFill>
                  <a:srgbClr val="002060"/>
                </a:solidFill>
              </a:rPr>
              <a:t>Framework &lt;-&gt; DLL con recursos</a:t>
            </a:r>
          </a:p>
          <a:p>
            <a:pPr marL="0" indent="0">
              <a:lnSpc>
                <a:spcPct val="150000"/>
              </a:lnSpc>
              <a:buNone/>
            </a:pPr>
            <a:r>
              <a:rPr lang="es-ES_tradnl" sz="4800" dirty="0" err="1">
                <a:solidFill>
                  <a:srgbClr val="002060"/>
                </a:solidFill>
              </a:rPr>
              <a:t>CocoaPod</a:t>
            </a:r>
            <a:r>
              <a:rPr lang="es-ES_tradnl" sz="4800" dirty="0">
                <a:solidFill>
                  <a:srgbClr val="002060"/>
                </a:solidFill>
              </a:rPr>
              <a:t> &lt;-&gt; Paquete </a:t>
            </a:r>
            <a:r>
              <a:rPr lang="es-ES_tradnl" sz="4800" dirty="0" err="1">
                <a:solidFill>
                  <a:srgbClr val="002060"/>
                </a:solidFill>
              </a:rPr>
              <a:t>Nuget</a:t>
            </a:r>
            <a:endParaRPr lang="es-ES_tradnl" sz="4800" dirty="0">
              <a:solidFill>
                <a:srgbClr val="002060"/>
              </a:solidFill>
            </a:endParaRPr>
          </a:p>
        </p:txBody>
      </p:sp>
    </p:spTree>
    <p:extLst>
      <p:ext uri="{BB962C8B-B14F-4D97-AF65-F5344CB8AC3E}">
        <p14:creationId xmlns:p14="http://schemas.microsoft.com/office/powerpoint/2010/main" val="37177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a:t>
            </a:r>
            <a:r>
              <a:rPr lang="en-US" sz="6000" dirty="0" smtClean="0"/>
              <a:t>Sharpie -Help</a:t>
            </a:r>
            <a:endParaRPr lang="en-US" sz="6000" dirty="0"/>
          </a:p>
        </p:txBody>
      </p:sp>
      <p:sp>
        <p:nvSpPr>
          <p:cNvPr id="6" name="Content Placeholder 5"/>
          <p:cNvSpPr>
            <a:spLocks noGrp="1"/>
          </p:cNvSpPr>
          <p:nvPr>
            <p:ph idx="1"/>
          </p:nvPr>
        </p:nvSpPr>
        <p:spPr/>
        <p:txBody>
          <a:bodyPr/>
          <a:lstStyle/>
          <a:p>
            <a:endParaRPr lang="es-ES_tradnl"/>
          </a:p>
        </p:txBody>
      </p:sp>
      <p:pic>
        <p:nvPicPr>
          <p:cNvPr id="7" name="Picture 6"/>
          <p:cNvPicPr>
            <a:picLocks noChangeAspect="1"/>
          </p:cNvPicPr>
          <p:nvPr/>
        </p:nvPicPr>
        <p:blipFill>
          <a:blip r:embed="rId2"/>
          <a:stretch>
            <a:fillRect/>
          </a:stretch>
        </p:blipFill>
        <p:spPr>
          <a:xfrm>
            <a:off x="0" y="1825625"/>
            <a:ext cx="12192000" cy="4398642"/>
          </a:xfrm>
          <a:prstGeom prst="rect">
            <a:avLst/>
          </a:prstGeom>
        </p:spPr>
      </p:pic>
    </p:spTree>
    <p:extLst>
      <p:ext uri="{BB962C8B-B14F-4D97-AF65-F5344CB8AC3E}">
        <p14:creationId xmlns:p14="http://schemas.microsoft.com/office/powerpoint/2010/main" val="497794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err="1" smtClean="0"/>
              <a:t>Es</a:t>
            </a:r>
            <a:r>
              <a:rPr lang="en-US" dirty="0" smtClean="0"/>
              <a:t> un </a:t>
            </a:r>
            <a:r>
              <a:rPr lang="en-US" dirty="0" err="1" smtClean="0"/>
              <a:t>tipo</a:t>
            </a:r>
            <a:r>
              <a:rPr lang="en-US" dirty="0" smtClean="0"/>
              <a:t> de </a:t>
            </a:r>
            <a:r>
              <a:rPr lang="en-US" dirty="0" err="1" smtClean="0"/>
              <a:t>proyecto</a:t>
            </a:r>
            <a:r>
              <a:rPr lang="en-US" dirty="0" smtClean="0"/>
              <a:t> </a:t>
            </a:r>
            <a:r>
              <a:rPr lang="en-US" dirty="0" err="1" smtClean="0"/>
              <a:t>mediante</a:t>
            </a:r>
            <a:r>
              <a:rPr lang="en-US" dirty="0" smtClean="0"/>
              <a:t> el </a:t>
            </a:r>
            <a:r>
              <a:rPr lang="en-US" dirty="0" err="1" smtClean="0"/>
              <a:t>cual</a:t>
            </a:r>
            <a:r>
              <a:rPr lang="en-US" dirty="0" smtClean="0"/>
              <a:t> </a:t>
            </a:r>
            <a:r>
              <a:rPr lang="en-US" dirty="0" err="1" smtClean="0"/>
              <a:t>podremos</a:t>
            </a:r>
            <a:r>
              <a:rPr lang="en-US" dirty="0" smtClean="0"/>
              <a:t> </a:t>
            </a:r>
            <a:r>
              <a:rPr lang="en-US" dirty="0" err="1" smtClean="0"/>
              <a:t>exponer</a:t>
            </a:r>
            <a:r>
              <a:rPr lang="en-US" dirty="0" smtClean="0"/>
              <a:t> </a:t>
            </a:r>
            <a:r>
              <a:rPr lang="en-US" dirty="0" err="1" smtClean="0"/>
              <a:t>codigo</a:t>
            </a:r>
            <a:r>
              <a:rPr lang="en-US" dirty="0" smtClean="0"/>
              <a:t> </a:t>
            </a:r>
            <a:r>
              <a:rPr lang="en-US" dirty="0" err="1" smtClean="0"/>
              <a:t>Obj</a:t>
            </a:r>
            <a:r>
              <a:rPr lang="en-US" dirty="0" smtClean="0"/>
              <a:t>-C / Swift </a:t>
            </a:r>
            <a:r>
              <a:rPr lang="en-US" dirty="0" err="1" smtClean="0"/>
              <a:t>embebido</a:t>
            </a:r>
            <a:r>
              <a:rPr lang="en-US" dirty="0" smtClean="0"/>
              <a:t> </a:t>
            </a:r>
            <a:r>
              <a:rPr lang="en-US" dirty="0" err="1" smtClean="0"/>
              <a:t>en</a:t>
            </a:r>
            <a:r>
              <a:rPr lang="en-US" dirty="0" smtClean="0"/>
              <a:t> un .framework o .a</a:t>
            </a:r>
          </a:p>
        </p:txBody>
      </p:sp>
    </p:spTree>
    <p:extLst>
      <p:ext uri="{BB962C8B-B14F-4D97-AF65-F5344CB8AC3E}">
        <p14:creationId xmlns:p14="http://schemas.microsoft.com/office/powerpoint/2010/main" val="938297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3 pasos para exponer una librería nativa a </a:t>
            </a:r>
            <a:r>
              <a:rPr lang="es-ES_tradnl" dirty="0" err="1" smtClean="0"/>
              <a:t>Xamarin</a:t>
            </a:r>
            <a:endParaRPr lang="es-ES_tradnl" dirty="0"/>
          </a:p>
        </p:txBody>
      </p:sp>
      <p:sp>
        <p:nvSpPr>
          <p:cNvPr id="3" name="Content Placeholder 2"/>
          <p:cNvSpPr>
            <a:spLocks noGrp="1"/>
          </p:cNvSpPr>
          <p:nvPr>
            <p:ph idx="1"/>
          </p:nvPr>
        </p:nvSpPr>
        <p:spPr/>
        <p:txBody>
          <a:bodyPr/>
          <a:lstStyle/>
          <a:p>
            <a:r>
              <a:rPr lang="es-ES_tradnl" dirty="0" smtClean="0"/>
              <a:t>Escribir la definición de la API en C# esto se logra mediante el uso de atributos y definiciones de interfaces.*</a:t>
            </a:r>
          </a:p>
          <a:p>
            <a:r>
              <a:rPr lang="es-ES_tradnl" dirty="0" smtClean="0"/>
              <a:t>Una vez teniendo la definición escrita es momento de compilarla mediante el uso de un proyecto tipo </a:t>
            </a:r>
            <a:r>
              <a:rPr lang="es-ES_tradnl" dirty="0" err="1" smtClean="0"/>
              <a:t>binding</a:t>
            </a:r>
            <a:r>
              <a:rPr lang="es-ES_tradnl" dirty="0" smtClean="0"/>
              <a:t> o mediante la </a:t>
            </a:r>
            <a:r>
              <a:rPr lang="es-ES_tradnl" dirty="0" err="1" smtClean="0"/>
              <a:t>linea</a:t>
            </a:r>
            <a:r>
              <a:rPr lang="es-ES_tradnl" dirty="0" smtClean="0"/>
              <a:t> de comando.</a:t>
            </a:r>
          </a:p>
          <a:p>
            <a:r>
              <a:rPr lang="es-ES_tradnl" dirty="0" smtClean="0"/>
              <a:t>Una vez que tengamos el ensamblado del </a:t>
            </a:r>
            <a:r>
              <a:rPr lang="es-ES_tradnl" dirty="0" err="1" smtClean="0"/>
              <a:t>binding</a:t>
            </a:r>
            <a:r>
              <a:rPr lang="es-ES_tradnl" dirty="0" smtClean="0"/>
              <a:t>, ahora puedes usarlo y añadirlo como referencia a tu proyecto </a:t>
            </a:r>
            <a:r>
              <a:rPr lang="es-ES_tradnl" dirty="0" err="1" smtClean="0"/>
              <a:t>Xamarin.iOS</a:t>
            </a:r>
            <a:r>
              <a:rPr lang="es-ES_tradnl" dirty="0" smtClean="0"/>
              <a:t>.</a:t>
            </a:r>
          </a:p>
          <a:p>
            <a:endParaRPr lang="es-ES_tradnl" dirty="0" smtClean="0"/>
          </a:p>
        </p:txBody>
      </p:sp>
      <p:sp>
        <p:nvSpPr>
          <p:cNvPr id="5" name="Rectangle 4"/>
          <p:cNvSpPr/>
          <p:nvPr/>
        </p:nvSpPr>
        <p:spPr>
          <a:xfrm>
            <a:off x="838200" y="5438069"/>
            <a:ext cx="6096000" cy="646331"/>
          </a:xfrm>
          <a:prstGeom prst="rect">
            <a:avLst/>
          </a:prstGeom>
        </p:spPr>
        <p:txBody>
          <a:bodyPr>
            <a:spAutoFit/>
          </a:bodyPr>
          <a:lstStyle/>
          <a:p>
            <a:r>
              <a:rPr lang="en-US" dirty="0"/>
              <a:t>*Este </a:t>
            </a:r>
            <a:r>
              <a:rPr lang="en-US" dirty="0" err="1"/>
              <a:t>paso</a:t>
            </a:r>
            <a:r>
              <a:rPr lang="en-US" dirty="0"/>
              <a:t> </a:t>
            </a:r>
            <a:r>
              <a:rPr lang="en-US" dirty="0" err="1"/>
              <a:t>puede</a:t>
            </a:r>
            <a:r>
              <a:rPr lang="en-US" dirty="0"/>
              <a:t> </a:t>
            </a:r>
            <a:r>
              <a:rPr lang="en-US" dirty="0" err="1"/>
              <a:t>ser</a:t>
            </a:r>
            <a:r>
              <a:rPr lang="en-US" dirty="0"/>
              <a:t> </a:t>
            </a:r>
            <a:r>
              <a:rPr lang="en-US" dirty="0" err="1"/>
              <a:t>automatizado</a:t>
            </a:r>
            <a:r>
              <a:rPr lang="en-US" dirty="0"/>
              <a:t> </a:t>
            </a:r>
            <a:r>
              <a:rPr lang="en-US" dirty="0" err="1"/>
              <a:t>mediante</a:t>
            </a:r>
            <a:r>
              <a:rPr lang="en-US" dirty="0"/>
              <a:t> el </a:t>
            </a:r>
            <a:r>
              <a:rPr lang="en-US" dirty="0" err="1"/>
              <a:t>uso</a:t>
            </a:r>
            <a:r>
              <a:rPr lang="en-US" dirty="0"/>
              <a:t> de la </a:t>
            </a:r>
            <a:r>
              <a:rPr lang="en-US" dirty="0" err="1"/>
              <a:t>herramienta</a:t>
            </a:r>
            <a:r>
              <a:rPr lang="en-US" dirty="0"/>
              <a:t> Objective Sharpie.</a:t>
            </a:r>
          </a:p>
        </p:txBody>
      </p:sp>
    </p:spTree>
    <p:extLst>
      <p:ext uri="{BB962C8B-B14F-4D97-AF65-F5344CB8AC3E}">
        <p14:creationId xmlns:p14="http://schemas.microsoft.com/office/powerpoint/2010/main" val="1099908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Generar </a:t>
            </a:r>
            <a:r>
              <a:rPr lang="es-ES_tradnl" dirty="0" err="1" smtClean="0"/>
              <a:t>binding</a:t>
            </a:r>
            <a:r>
              <a:rPr lang="es-ES_tradnl" dirty="0" smtClean="0"/>
              <a:t> por </a:t>
            </a:r>
            <a:r>
              <a:rPr lang="es-ES_tradnl" dirty="0" err="1" smtClean="0"/>
              <a:t>linea</a:t>
            </a:r>
            <a:r>
              <a:rPr lang="es-ES_tradnl" dirty="0" smtClean="0"/>
              <a:t> de comando.</a:t>
            </a:r>
            <a:endParaRPr lang="es-ES_tradnl" dirty="0"/>
          </a:p>
        </p:txBody>
      </p:sp>
      <p:sp>
        <p:nvSpPr>
          <p:cNvPr id="3" name="Content Placeholder 2"/>
          <p:cNvSpPr>
            <a:spLocks noGrp="1"/>
          </p:cNvSpPr>
          <p:nvPr>
            <p:ph idx="1"/>
          </p:nvPr>
        </p:nvSpPr>
        <p:spPr/>
        <p:txBody>
          <a:bodyPr/>
          <a:lstStyle/>
          <a:p>
            <a:r>
              <a:rPr lang="es-ES_tradnl" dirty="0" smtClean="0"/>
              <a:t>Se realiza mediante el comando </a:t>
            </a:r>
            <a:r>
              <a:rPr lang="es-ES_tradnl" dirty="0" err="1" smtClean="0"/>
              <a:t>btouch-native</a:t>
            </a:r>
            <a:r>
              <a:rPr lang="es-ES_tradnl" dirty="0" smtClean="0"/>
              <a:t> para </a:t>
            </a:r>
            <a:r>
              <a:rPr lang="es-ES_tradnl" dirty="0" err="1" smtClean="0"/>
              <a:t>Xamarin.iOS</a:t>
            </a:r>
            <a:r>
              <a:rPr lang="es-ES_tradnl" dirty="0" smtClean="0"/>
              <a:t> y </a:t>
            </a:r>
            <a:r>
              <a:rPr lang="es-ES_tradnl" dirty="0" err="1" smtClean="0"/>
              <a:t>bmac-native</a:t>
            </a:r>
            <a:r>
              <a:rPr lang="es-ES_tradnl" dirty="0" smtClean="0"/>
              <a:t> para Mac</a:t>
            </a:r>
            <a:endParaRPr lang="es-ES_tradn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3738563"/>
            <a:ext cx="11391900" cy="2438400"/>
          </a:xfrm>
          <a:prstGeom prst="rect">
            <a:avLst/>
          </a:prstGeom>
        </p:spPr>
      </p:pic>
    </p:spTree>
    <p:extLst>
      <p:ext uri="{BB962C8B-B14F-4D97-AF65-F5344CB8AC3E}">
        <p14:creationId xmlns:p14="http://schemas.microsoft.com/office/powerpoint/2010/main" val="1774378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Proyecto </a:t>
            </a:r>
            <a:r>
              <a:rPr lang="es-ES_tradnl" dirty="0" err="1" smtClean="0"/>
              <a:t>Binding</a:t>
            </a:r>
            <a:endParaRPr lang="es-ES_tradnl" dirty="0"/>
          </a:p>
        </p:txBody>
      </p:sp>
      <p:sp>
        <p:nvSpPr>
          <p:cNvPr id="3" name="Content Placeholder 2"/>
          <p:cNvSpPr>
            <a:spLocks noGrp="1"/>
          </p:cNvSpPr>
          <p:nvPr>
            <p:ph idx="1"/>
          </p:nvPr>
        </p:nvSpPr>
        <p:spPr/>
        <p:txBody>
          <a:bodyPr/>
          <a:lstStyle/>
          <a:p>
            <a:r>
              <a:rPr lang="es-ES_tradnl" dirty="0" smtClean="0"/>
              <a:t>Es un tipo de proyecto que se puede generar desde </a:t>
            </a:r>
            <a:r>
              <a:rPr lang="es-ES_tradnl" dirty="0" err="1" smtClean="0"/>
              <a:t>Xamarin</a:t>
            </a:r>
            <a:r>
              <a:rPr lang="es-ES_tradnl" dirty="0" smtClean="0"/>
              <a:t> Studio o Visual Studio(solo iOS) para poder editar y compilar de manera sencilla.</a:t>
            </a:r>
            <a:endParaRPr lang="es-ES_tradnl" dirty="0"/>
          </a:p>
        </p:txBody>
      </p:sp>
    </p:spTree>
    <p:extLst>
      <p:ext uri="{BB962C8B-B14F-4D97-AF65-F5344CB8AC3E}">
        <p14:creationId xmlns:p14="http://schemas.microsoft.com/office/powerpoint/2010/main" val="104582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Objective Sharpie</a:t>
            </a:r>
          </a:p>
        </p:txBody>
      </p:sp>
      <p:sp>
        <p:nvSpPr>
          <p:cNvPr id="3" name="Content Placeholder 2"/>
          <p:cNvSpPr>
            <a:spLocks noGrp="1"/>
          </p:cNvSpPr>
          <p:nvPr>
            <p:ph idx="1"/>
          </p:nvPr>
        </p:nvSpPr>
        <p:spPr>
          <a:xfrm>
            <a:off x="838200" y="1825625"/>
            <a:ext cx="10515600" cy="4351338"/>
          </a:xfrm>
        </p:spPr>
        <p:txBody>
          <a:bodyPr>
            <a:noAutofit/>
          </a:bodyPr>
          <a:lstStyle/>
          <a:p>
            <a:pPr marL="0" indent="0" algn="ctr">
              <a:lnSpc>
                <a:spcPct val="150000"/>
              </a:lnSpc>
              <a:buNone/>
            </a:pPr>
            <a:r>
              <a:rPr lang="es-ES_tradnl" sz="4800" dirty="0" smtClean="0">
                <a:solidFill>
                  <a:srgbClr val="002060"/>
                </a:solidFill>
              </a:rPr>
              <a:t>Es una línea de comandos que </a:t>
            </a:r>
            <a:r>
              <a:rPr lang="es-ES_tradnl" sz="5400" b="1" dirty="0" smtClean="0">
                <a:solidFill>
                  <a:srgbClr val="002060"/>
                </a:solidFill>
              </a:rPr>
              <a:t>ayuda</a:t>
            </a:r>
            <a:r>
              <a:rPr lang="es-ES_tradnl" sz="5400" dirty="0" smtClean="0">
                <a:solidFill>
                  <a:srgbClr val="002060"/>
                </a:solidFill>
              </a:rPr>
              <a:t> a los desarrolladores </a:t>
            </a:r>
            <a:r>
              <a:rPr lang="es-ES_tradnl" sz="4800" dirty="0" smtClean="0">
                <a:solidFill>
                  <a:srgbClr val="002060"/>
                </a:solidFill>
              </a:rPr>
              <a:t>con el paso del proceso de crear una definición</a:t>
            </a:r>
            <a:endParaRPr lang="es-ES_tradnl" sz="4800" dirty="0">
              <a:solidFill>
                <a:srgbClr val="002060"/>
              </a:solidFill>
            </a:endParaRPr>
          </a:p>
        </p:txBody>
      </p:sp>
      <p:sp>
        <p:nvSpPr>
          <p:cNvPr id="4" name="Rectangle 3"/>
          <p:cNvSpPr/>
          <p:nvPr/>
        </p:nvSpPr>
        <p:spPr>
          <a:xfrm>
            <a:off x="838200" y="6050290"/>
            <a:ext cx="11060502" cy="523220"/>
          </a:xfrm>
          <a:prstGeom prst="rect">
            <a:avLst/>
          </a:prstGeom>
        </p:spPr>
        <p:txBody>
          <a:bodyPr wrap="square">
            <a:spAutoFit/>
          </a:bodyPr>
          <a:lstStyle/>
          <a:p>
            <a:r>
              <a:rPr lang="es-ES_tradnl" sz="2800" u="sng" dirty="0">
                <a:solidFill>
                  <a:srgbClr val="011893"/>
                </a:solidFill>
              </a:rPr>
              <a:t>https://</a:t>
            </a:r>
            <a:r>
              <a:rPr lang="es-ES_tradnl" sz="2800" u="sng" dirty="0" err="1">
                <a:solidFill>
                  <a:srgbClr val="011893"/>
                </a:solidFill>
              </a:rPr>
              <a:t>download.xamarin.com</a:t>
            </a:r>
            <a:r>
              <a:rPr lang="es-ES_tradnl" sz="2800" u="sng" dirty="0">
                <a:solidFill>
                  <a:srgbClr val="011893"/>
                </a:solidFill>
              </a:rPr>
              <a:t>/</a:t>
            </a:r>
            <a:r>
              <a:rPr lang="es-ES_tradnl" sz="2800" u="sng" dirty="0" err="1">
                <a:solidFill>
                  <a:srgbClr val="011893"/>
                </a:solidFill>
              </a:rPr>
              <a:t>objective-sharpie</a:t>
            </a:r>
            <a:r>
              <a:rPr lang="es-ES_tradnl" sz="2800" u="sng" dirty="0">
                <a:solidFill>
                  <a:srgbClr val="011893"/>
                </a:solidFill>
              </a:rPr>
              <a:t>/</a:t>
            </a:r>
            <a:r>
              <a:rPr lang="es-ES_tradnl" sz="2800" u="sng" dirty="0" err="1">
                <a:solidFill>
                  <a:srgbClr val="011893"/>
                </a:solidFill>
              </a:rPr>
              <a:t>ObjectiveSharpie.pkg</a:t>
            </a:r>
            <a:endParaRPr lang="es-ES_tradnl" sz="2800" u="sng" dirty="0">
              <a:solidFill>
                <a:srgbClr val="011893"/>
              </a:solidFill>
            </a:endParaRPr>
          </a:p>
        </p:txBody>
      </p:sp>
    </p:spTree>
    <p:extLst>
      <p:ext uri="{BB962C8B-B14F-4D97-AF65-F5344CB8AC3E}">
        <p14:creationId xmlns:p14="http://schemas.microsoft.com/office/powerpoint/2010/main" val="198076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512</Words>
  <Application>Microsoft Macintosh PowerPoint</Application>
  <PresentationFormat>Widescreen</PresentationFormat>
  <Paragraphs>74</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Calibri Light</vt:lpstr>
      <vt:lpstr>Mangal</vt:lpstr>
      <vt:lpstr>Menlo</vt:lpstr>
      <vt:lpstr>Segoe UI</vt:lpstr>
      <vt:lpstr>Arial</vt:lpstr>
      <vt:lpstr>Office Theme</vt:lpstr>
      <vt:lpstr>Uso de Librerías Objective-c en Xamarin.iOS</vt:lpstr>
      <vt:lpstr>Conceptos básicos</vt:lpstr>
      <vt:lpstr>Conceptos básicos</vt:lpstr>
      <vt:lpstr>Objective Sharpie -Help</vt:lpstr>
      <vt:lpstr>Binding</vt:lpstr>
      <vt:lpstr>3 pasos para exponer una librería nativa a Xamarin</vt:lpstr>
      <vt:lpstr>Generar binding por linea de comando.</vt:lpstr>
      <vt:lpstr>Proyecto Binding</vt:lpstr>
      <vt:lpstr>Objective Sharpie</vt:lpstr>
      <vt:lpstr>Binding</vt:lpstr>
      <vt:lpstr>Objective Sharpie</vt:lpstr>
      <vt:lpstr>Como funcionan los bindings</vt:lpstr>
      <vt:lpstr>Como crear un proyecto</vt:lpstr>
      <vt:lpstr>Exponiendo la API</vt:lpstr>
      <vt:lpstr>Estructura de ensamblado tipo binding</vt:lpstr>
      <vt:lpstr>Ejemplos de exposición de API</vt:lpstr>
      <vt:lpstr>Ejemplos de exposición de API</vt:lpstr>
      <vt:lpstr>Ejemplos de exposición de API</vt:lpstr>
      <vt:lpstr>Ejemplo Binding Proyecto Xcode https://goo.gl/QRnzeP</vt:lpstr>
      <vt:lpstr>Ejemplo Binding Librería Pod https://goo.gl/QRnzeP</vt:lpstr>
      <vt:lpstr>Ejemplo Binding Customizado Librería Estática https://goo.gl/QRnzeP</vt:lpstr>
      <vt:lpstr>PowerPoint Presentation</vt:lpstr>
      <vt:lpstr>Referencias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Ruiz</dc:creator>
  <cp:lastModifiedBy>Humberto Jaimes</cp:lastModifiedBy>
  <cp:revision>22</cp:revision>
  <dcterms:created xsi:type="dcterms:W3CDTF">2017-03-08T15:39:40Z</dcterms:created>
  <dcterms:modified xsi:type="dcterms:W3CDTF">2017-03-09T01:26:06Z</dcterms:modified>
</cp:coreProperties>
</file>